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71" r:id="rId8"/>
    <p:sldId id="261" r:id="rId9"/>
    <p:sldId id="272" r:id="rId10"/>
    <p:sldId id="273" r:id="rId11"/>
    <p:sldId id="262" r:id="rId12"/>
    <p:sldId id="263" r:id="rId13"/>
    <p:sldId id="274" r:id="rId14"/>
    <p:sldId id="264" r:id="rId15"/>
    <p:sldId id="265" r:id="rId16"/>
    <p:sldId id="275" r:id="rId17"/>
    <p:sldId id="266" r:id="rId18"/>
    <p:sldId id="267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9C05-FF88-4587-9BE3-46DB6A6D464C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62AA-7E12-4178-8944-2A6A6650B7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1403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9C05-FF88-4587-9BE3-46DB6A6D464C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62AA-7E12-4178-8944-2A6A6650B7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394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9C05-FF88-4587-9BE3-46DB6A6D464C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62AA-7E12-4178-8944-2A6A6650B7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5126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9C05-FF88-4587-9BE3-46DB6A6D464C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62AA-7E12-4178-8944-2A6A6650B795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3082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9C05-FF88-4587-9BE3-46DB6A6D464C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62AA-7E12-4178-8944-2A6A6650B7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7206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9C05-FF88-4587-9BE3-46DB6A6D464C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62AA-7E12-4178-8944-2A6A6650B7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4071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9C05-FF88-4587-9BE3-46DB6A6D464C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62AA-7E12-4178-8944-2A6A6650B7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297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9C05-FF88-4587-9BE3-46DB6A6D464C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62AA-7E12-4178-8944-2A6A6650B7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393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9C05-FF88-4587-9BE3-46DB6A6D464C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62AA-7E12-4178-8944-2A6A6650B7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6753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9C05-FF88-4587-9BE3-46DB6A6D464C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62AA-7E12-4178-8944-2A6A6650B7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9412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9C05-FF88-4587-9BE3-46DB6A6D464C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62AA-7E12-4178-8944-2A6A6650B7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5973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9C05-FF88-4587-9BE3-46DB6A6D464C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62AA-7E12-4178-8944-2A6A6650B7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0818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9C05-FF88-4587-9BE3-46DB6A6D464C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62AA-7E12-4178-8944-2A6A6650B7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4923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9C05-FF88-4587-9BE3-46DB6A6D464C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62AA-7E12-4178-8944-2A6A6650B7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23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9C05-FF88-4587-9BE3-46DB6A6D464C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62AA-7E12-4178-8944-2A6A6650B7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202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9C05-FF88-4587-9BE3-46DB6A6D464C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62AA-7E12-4178-8944-2A6A6650B7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6267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9C05-FF88-4587-9BE3-46DB6A6D464C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62AA-7E12-4178-8944-2A6A6650B7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8969C05-FF88-4587-9BE3-46DB6A6D464C}" type="datetimeFigureOut">
              <a:rPr lang="fr-FR" smtClean="0"/>
              <a:t>19/06/2023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162AA-7E12-4178-8944-2A6A6650B7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75002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A4CDB5-0BD4-3945-BB56-20718712A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562" y="2618315"/>
            <a:ext cx="9144000" cy="2387600"/>
          </a:xfrm>
        </p:spPr>
        <p:txBody>
          <a:bodyPr>
            <a:noAutofit/>
          </a:bodyPr>
          <a:lstStyle/>
          <a:p>
            <a:r>
              <a:rPr lang="fr-FR" sz="4400" dirty="0"/>
              <a:t>Projet 7 :</a:t>
            </a:r>
            <a:br>
              <a:rPr lang="fr-FR" sz="4400" dirty="0"/>
            </a:br>
            <a:br>
              <a:rPr lang="fr-FR" sz="4400" dirty="0"/>
            </a:br>
            <a:r>
              <a:rPr lang="fr-FR" sz="4400" b="1" dirty="0"/>
              <a:t>Analysez des indicateurs de l'égalité femme-homme avec </a:t>
            </a:r>
            <a:r>
              <a:rPr lang="fr-FR" sz="4400" b="1" dirty="0" err="1"/>
              <a:t>Knime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25091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3677-72AD-BBFB-E9A0-80CEA3621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Anonymisation – </a:t>
            </a:r>
            <a:r>
              <a:rPr lang="fr-FR" dirty="0" err="1"/>
              <a:t>Knime</a:t>
            </a:r>
            <a:br>
              <a:rPr lang="fr-FR" dirty="0"/>
            </a:br>
            <a:r>
              <a:rPr lang="fr-FR" sz="2800" dirty="0"/>
              <a:t>2) Méthode « Redfield » (suite)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3634B8-2AD8-45F2-F581-7E69A11A5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Niveaux de sécurité établis</a:t>
            </a:r>
          </a:p>
          <a:p>
            <a:pPr marL="457200" lvl="1" indent="0">
              <a:buNone/>
            </a:pPr>
            <a:r>
              <a:rPr lang="fr-FR" dirty="0"/>
              <a:t>- 1 : Le « commercial »</a:t>
            </a:r>
          </a:p>
          <a:p>
            <a:pPr marL="457200" lvl="1" indent="0">
              <a:buNone/>
            </a:pPr>
            <a:r>
              <a:rPr lang="fr-FR" dirty="0"/>
              <a:t>- 2 : Le « journaliste »</a:t>
            </a:r>
          </a:p>
          <a:p>
            <a:pPr marL="457200" lvl="1" indent="0">
              <a:buNone/>
            </a:pPr>
            <a:r>
              <a:rPr lang="fr-FR" dirty="0"/>
              <a:t>- 3 : Le « procureur »</a:t>
            </a:r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111BF1C-26CE-6BBE-BA7C-86350A6A20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52" t="15084" r="26619" b="76296"/>
          <a:stretch/>
        </p:blipFill>
        <p:spPr>
          <a:xfrm>
            <a:off x="1256144" y="4100946"/>
            <a:ext cx="9317771" cy="77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33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396413-563F-044F-4464-7662B193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Analyses des données H/F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0979595-41EE-92A0-4D6D-34C8F265C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63" t="20135" r="37256" b="19187"/>
          <a:stretch/>
        </p:blipFill>
        <p:spPr>
          <a:xfrm>
            <a:off x="2856636" y="1511068"/>
            <a:ext cx="6478727" cy="489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12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8077C2-249E-3479-B04A-BCE60A1B3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facteur analysable : l’embauche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F7C80CC-9597-5E0D-8BE0-D4422B5E4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40" t="8889" r="21515" b="22828"/>
          <a:stretch/>
        </p:blipFill>
        <p:spPr>
          <a:xfrm>
            <a:off x="784657" y="2049878"/>
            <a:ext cx="5535850" cy="37273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8C2F97B-13CE-4AFD-E58E-EAC4D7CF2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09" t="8889" r="21288" b="15575"/>
          <a:stretch/>
        </p:blipFill>
        <p:spPr>
          <a:xfrm>
            <a:off x="6740363" y="2049877"/>
            <a:ext cx="5070764" cy="37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62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8077C2-249E-3479-B04A-BCE60A1B3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facteur analysable : l’embauche (suite)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6296438-972E-FE2B-635A-DC7DAF127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15" t="8215" r="21590" b="22020"/>
          <a:stretch/>
        </p:blipFill>
        <p:spPr>
          <a:xfrm>
            <a:off x="552149" y="2133600"/>
            <a:ext cx="5543851" cy="382385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5B17061-0E95-CF79-3741-C8B604982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57" t="8889" r="20833" b="14747"/>
          <a:stretch/>
        </p:blipFill>
        <p:spPr>
          <a:xfrm>
            <a:off x="6206837" y="2133600"/>
            <a:ext cx="5199632" cy="382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71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7E5512-5169-975D-C189-040EF8B02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facteur analysable : sécurité et santé au travail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B537F7-5B62-2BC3-482D-59F58A0E9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37" t="8889" r="20909" b="14882"/>
          <a:stretch/>
        </p:blipFill>
        <p:spPr>
          <a:xfrm>
            <a:off x="3089563" y="1883266"/>
            <a:ext cx="6012874" cy="444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44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BEC3F3-A929-6D81-A5DF-91DA5CB55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</a:t>
            </a:r>
            <a:r>
              <a:rPr lang="fr-FR" baseline="30000" dirty="0"/>
              <a:t>ème</a:t>
            </a:r>
            <a:r>
              <a:rPr lang="fr-FR" dirty="0"/>
              <a:t> facteur analysable : la rémunération effective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DAB6A6-2640-C707-BE8B-549B52365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18" t="8889" r="21288" b="22828"/>
          <a:stretch/>
        </p:blipFill>
        <p:spPr>
          <a:xfrm>
            <a:off x="424872" y="2133599"/>
            <a:ext cx="5754256" cy="388469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FAC5823-40AD-0566-AB72-64FDA20A0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85" t="8619" r="20985" b="14478"/>
          <a:stretch/>
        </p:blipFill>
        <p:spPr>
          <a:xfrm>
            <a:off x="6437744" y="2128230"/>
            <a:ext cx="5218545" cy="389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95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22D461-E8D0-0934-7F92-E70365ED4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</a:t>
            </a:r>
            <a:r>
              <a:rPr lang="fr-FR" baseline="30000" dirty="0"/>
              <a:t>ème</a:t>
            </a:r>
            <a:r>
              <a:rPr lang="fr-FR" dirty="0"/>
              <a:t> facteur analysable : l’évolution professionnelle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BD1AC2-7FE9-B1C3-2EDC-CB7B9AFCC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61" t="8889" r="21515" b="14882"/>
          <a:stretch/>
        </p:blipFill>
        <p:spPr>
          <a:xfrm>
            <a:off x="350547" y="2161458"/>
            <a:ext cx="5563670" cy="41544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209E95E-B254-F79C-6657-3D8E8AF15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03" t="8754" r="20758" b="14613"/>
          <a:stretch/>
        </p:blipFill>
        <p:spPr>
          <a:xfrm>
            <a:off x="6096000" y="2161458"/>
            <a:ext cx="5680362" cy="415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04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22D461-E8D0-0934-7F92-E70365ED4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</a:t>
            </a:r>
            <a:r>
              <a:rPr lang="fr-FR" baseline="30000" dirty="0"/>
              <a:t>ème</a:t>
            </a:r>
            <a:r>
              <a:rPr lang="fr-FR" dirty="0"/>
              <a:t> facteur analysable : l’évolution professionnelle (suite)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0815F4-44E2-8CA0-E93E-9A185B169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85" t="8350" r="21440" b="15152"/>
          <a:stretch/>
        </p:blipFill>
        <p:spPr>
          <a:xfrm>
            <a:off x="443346" y="2299855"/>
            <a:ext cx="5344278" cy="39941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F52C406-BCA7-0522-E67F-6C103F715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82" t="8754" r="21137" b="14613"/>
          <a:stretch/>
        </p:blipFill>
        <p:spPr>
          <a:xfrm>
            <a:off x="6262255" y="2299855"/>
            <a:ext cx="5344278" cy="39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60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D08D5E-3C79-A670-439A-20DD58C0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</a:t>
            </a:r>
            <a:r>
              <a:rPr lang="fr-FR" baseline="30000" dirty="0"/>
              <a:t>ème</a:t>
            </a:r>
            <a:r>
              <a:rPr lang="fr-FR" dirty="0"/>
              <a:t> facteur analysable: gestion entre travail et vie privée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E2F6F1-072D-DD27-A643-23D6D7F10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61" t="8754" r="21212" b="14747"/>
          <a:stretch/>
        </p:blipFill>
        <p:spPr>
          <a:xfrm>
            <a:off x="446988" y="2098964"/>
            <a:ext cx="3568618" cy="266007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C68F5CC-909E-C4A9-A043-0C31C6681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3" t="7946" r="20985" b="15152"/>
          <a:stretch/>
        </p:blipFill>
        <p:spPr>
          <a:xfrm>
            <a:off x="4307090" y="3745210"/>
            <a:ext cx="3577820" cy="26600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16FBD94-CCA7-32B5-0318-C234F1B6DB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36" t="8619" r="21591" b="14343"/>
          <a:stretch/>
        </p:blipFill>
        <p:spPr>
          <a:xfrm>
            <a:off x="8176394" y="2028952"/>
            <a:ext cx="3568618" cy="270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82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71E1E9-4572-339D-48FD-0D773637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1CFE1D-871C-A2E9-00DF-25A2ECF55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b="1" dirty="0"/>
              <a:t>Le RGPD : </a:t>
            </a:r>
            <a:r>
              <a:rPr lang="fr-FR" dirty="0"/>
              <a:t>un outil / une contrainte ambigüe</a:t>
            </a:r>
            <a:endParaRPr lang="fr-FR" b="1" dirty="0"/>
          </a:p>
          <a:p>
            <a:endParaRPr lang="fr-FR" b="1" dirty="0"/>
          </a:p>
          <a:p>
            <a:r>
              <a:rPr lang="fr-FR" b="1" dirty="0"/>
              <a:t>Le résultat de l’anonymisation </a:t>
            </a:r>
            <a:r>
              <a:rPr lang="fr-FR" dirty="0"/>
              <a:t>: deux choix possibles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dirty="0"/>
              <a:t>L’analyse des données </a:t>
            </a:r>
            <a:r>
              <a:rPr lang="fr-FR" dirty="0"/>
              <a:t>: un équilibre entre les sexes</a:t>
            </a:r>
          </a:p>
          <a:p>
            <a:endParaRPr lang="fr-FR" dirty="0"/>
          </a:p>
          <a:p>
            <a:r>
              <a:rPr lang="fr-FR" b="1" dirty="0"/>
              <a:t>Améliorations des données </a:t>
            </a:r>
            <a:r>
              <a:rPr lang="fr-FR" dirty="0"/>
              <a:t>: plus d’informations en lien avec les domaines d’action légaux</a:t>
            </a:r>
          </a:p>
          <a:p>
            <a:endParaRPr lang="fr-FR" dirty="0"/>
          </a:p>
          <a:p>
            <a:r>
              <a:rPr lang="fr-FR" b="1" dirty="0"/>
              <a:t>Bonus</a:t>
            </a:r>
            <a:r>
              <a:rPr lang="fr-FR" dirty="0"/>
              <a:t> : l’outil « diagnostic égalité » RSC (Rapport de Situation Comparée) 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9647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150D1F-AAB3-0545-17B9-003FE6C6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48A0EF-6C43-7255-B269-44C83B18E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RGPD</a:t>
            </a:r>
          </a:p>
          <a:p>
            <a:r>
              <a:rPr lang="fr-FR" dirty="0"/>
              <a:t>Intégration et fusion des données (KNIME)</a:t>
            </a:r>
          </a:p>
          <a:p>
            <a:r>
              <a:rPr lang="fr-FR" dirty="0"/>
              <a:t>Anonymisation (concept)</a:t>
            </a:r>
          </a:p>
          <a:p>
            <a:r>
              <a:rPr lang="fr-FR" dirty="0"/>
              <a:t>Anonymisation (KNIME)</a:t>
            </a:r>
          </a:p>
          <a:p>
            <a:pPr lvl="1"/>
            <a:r>
              <a:rPr lang="fr-FR" dirty="0"/>
              <a:t>1 ) Basique</a:t>
            </a:r>
          </a:p>
          <a:p>
            <a:pPr lvl="1"/>
            <a:r>
              <a:rPr lang="fr-FR" dirty="0"/>
              <a:t>2 ) Redfield</a:t>
            </a:r>
          </a:p>
          <a:p>
            <a:r>
              <a:rPr lang="fr-FR" dirty="0"/>
              <a:t>Analyses</a:t>
            </a:r>
          </a:p>
          <a:p>
            <a:r>
              <a:rPr lang="fr-FR" dirty="0"/>
              <a:t>Conclusion</a:t>
            </a:r>
          </a:p>
          <a:p>
            <a:pPr marL="0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4725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7BD6EE-4BCB-8FE9-4E3D-45AAA7FE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RGPD - Informations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3CE43D-2993-E5CD-6805-D5D203715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- Validé au niveau </a:t>
            </a:r>
            <a:r>
              <a:rPr lang="fr-FR" b="1" dirty="0"/>
              <a:t>européen </a:t>
            </a:r>
            <a:r>
              <a:rPr lang="fr-FR" dirty="0"/>
              <a:t>en Avril 2016</a:t>
            </a:r>
          </a:p>
          <a:p>
            <a:pPr>
              <a:buFontTx/>
              <a:buChar char="-"/>
            </a:pPr>
            <a:r>
              <a:rPr lang="fr-FR" dirty="0"/>
              <a:t>remplace la « directive sur la protection des</a:t>
            </a:r>
          </a:p>
          <a:p>
            <a:pPr marL="0" indent="0">
              <a:buNone/>
            </a:pPr>
            <a:r>
              <a:rPr lang="fr-FR" dirty="0"/>
              <a:t>données personnelles » de 1995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Objectifs :</a:t>
            </a:r>
          </a:p>
          <a:p>
            <a:pPr marL="0" indent="0">
              <a:buNone/>
            </a:pPr>
            <a:r>
              <a:rPr lang="fr-FR" dirty="0"/>
              <a:t>- accroitre la </a:t>
            </a:r>
            <a:r>
              <a:rPr lang="fr-FR" b="1" dirty="0"/>
              <a:t>protection</a:t>
            </a:r>
            <a:r>
              <a:rPr lang="fr-FR" dirty="0"/>
              <a:t> des données</a:t>
            </a:r>
          </a:p>
          <a:p>
            <a:pPr marL="0" indent="0">
              <a:buNone/>
            </a:pPr>
            <a:r>
              <a:rPr lang="fr-FR" dirty="0"/>
              <a:t>- </a:t>
            </a:r>
            <a:r>
              <a:rPr lang="fr-FR" b="1" dirty="0"/>
              <a:t>sensibiliser et responsabiliser </a:t>
            </a:r>
            <a:r>
              <a:rPr lang="fr-FR" dirty="0"/>
              <a:t>les acteurs du traitement</a:t>
            </a:r>
          </a:p>
          <a:p>
            <a:pPr marL="0" indent="0">
              <a:buNone/>
            </a:pPr>
            <a:r>
              <a:rPr lang="fr-FR" dirty="0"/>
              <a:t>- permettre une </a:t>
            </a:r>
            <a:r>
              <a:rPr lang="fr-FR" b="1" dirty="0"/>
              <a:t>mise en application concrète </a:t>
            </a:r>
            <a:r>
              <a:rPr lang="fr-FR" dirty="0"/>
              <a:t>des principes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91F4AD8-47D3-BA5F-526D-7C84042B2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1" y="1731060"/>
            <a:ext cx="2644478" cy="185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4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C31370-7C48-AB11-1459-5C960F5F0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RGPD - Principes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D09C81-E92B-B25D-4E6E-F119CCB28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/>
              <a:t>La RGPD est axée sur 5 principes 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dirty="0"/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Le principe de </a:t>
            </a:r>
            <a:r>
              <a:rPr lang="fr-FR" sz="1800" b="1" u="sng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finalité</a:t>
            </a:r>
            <a:r>
              <a:rPr lang="fr-FR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enregistrement des informations dans un but bien précis, légal et légitime 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Le principe de </a:t>
            </a:r>
            <a:r>
              <a:rPr lang="fr-FR" sz="1800" b="1" u="sng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proportionnalité et de pertinence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informations pertinentes et strictement nécessaires 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Le principe d'une durée de </a:t>
            </a:r>
            <a:r>
              <a:rPr lang="fr-FR" sz="1800" b="1" u="sng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conservation limitée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durée de conservation fixée en fonction du type d'information et de la finalité du fichier 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Le principe de </a:t>
            </a:r>
            <a:r>
              <a:rPr lang="fr-FR" sz="1800" b="1" u="sng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sécurité et de confidentialité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responsabilité de la sécurité des informations. Accès aux seules personnes autorisées 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Les </a:t>
            </a:r>
            <a:r>
              <a:rPr lang="fr-FR" sz="1800" b="1" u="sng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droits des personnes</a:t>
            </a:r>
            <a:r>
              <a:rPr lang="fr-FR" sz="1800" b="1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maitrise des données expliqué aux personnes concernées. </a:t>
            </a:r>
            <a:endParaRPr lang="fr-FR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5860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D4C972-C279-A96D-3EAB-C95C0DD9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Intégration et fusion des données (KNIME)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033D6FE-E218-C89F-BC6B-BB4AB21FA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6" t="12845" r="51799" b="37561"/>
          <a:stretch/>
        </p:blipFill>
        <p:spPr>
          <a:xfrm>
            <a:off x="6244683" y="1929161"/>
            <a:ext cx="3624147" cy="340112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8D36104-F44A-42B9-F13D-CA435BA969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44" t="18212" r="58039" b="41301"/>
          <a:stretch/>
        </p:blipFill>
        <p:spPr>
          <a:xfrm>
            <a:off x="2453268" y="2241395"/>
            <a:ext cx="2038195" cy="277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69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A8410C-104B-B5CC-493B-D6D165C58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Anonymisation - concept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8E4ED3-17AC-4DA4-5461-47590EE70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principales techniques :</a:t>
            </a:r>
          </a:p>
          <a:p>
            <a:pPr lvl="1">
              <a:buFontTx/>
              <a:buChar char="-"/>
            </a:pPr>
            <a:r>
              <a:rPr lang="fr-FR" dirty="0"/>
              <a:t>La </a:t>
            </a:r>
            <a:r>
              <a:rPr lang="fr-FR" b="1" dirty="0"/>
              <a:t>randomisation</a:t>
            </a:r>
          </a:p>
          <a:p>
            <a:pPr lvl="1">
              <a:buFontTx/>
              <a:buChar char="-"/>
            </a:pPr>
            <a:r>
              <a:rPr lang="fr-FR" dirty="0"/>
              <a:t>La </a:t>
            </a:r>
            <a:r>
              <a:rPr lang="fr-FR" b="1" dirty="0"/>
              <a:t>généralisation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Les points de vérification :</a:t>
            </a:r>
          </a:p>
          <a:p>
            <a:pPr lvl="1">
              <a:buFontTx/>
              <a:buChar char="-"/>
            </a:pPr>
            <a:r>
              <a:rPr lang="fr-FR" dirty="0"/>
              <a:t>L’</a:t>
            </a:r>
            <a:r>
              <a:rPr lang="fr-FR" b="1" dirty="0"/>
              <a:t>individualisation</a:t>
            </a:r>
            <a:r>
              <a:rPr lang="fr-FR" dirty="0"/>
              <a:t> : on ne peut isoler un individu dans un jeu de données</a:t>
            </a:r>
            <a:endParaRPr lang="fr-FR" b="1" dirty="0"/>
          </a:p>
          <a:p>
            <a:pPr lvl="1">
              <a:buFontTx/>
              <a:buChar char="-"/>
            </a:pPr>
            <a:r>
              <a:rPr lang="fr-FR" dirty="0"/>
              <a:t>La </a:t>
            </a:r>
            <a:r>
              <a:rPr lang="fr-FR" b="1" dirty="0"/>
              <a:t>corrélation </a:t>
            </a:r>
            <a:r>
              <a:rPr lang="fr-FR" dirty="0"/>
              <a:t>: on ne peut relier des ensembles de données à un individu</a:t>
            </a:r>
            <a:endParaRPr lang="fr-FR" b="1" dirty="0"/>
          </a:p>
          <a:p>
            <a:pPr lvl="1">
              <a:buFontTx/>
              <a:buChar char="-"/>
            </a:pPr>
            <a:r>
              <a:rPr lang="fr-FR" dirty="0"/>
              <a:t>L’</a:t>
            </a:r>
            <a:r>
              <a:rPr lang="fr-FR" b="1" dirty="0"/>
              <a:t>inférence </a:t>
            </a:r>
            <a:r>
              <a:rPr lang="fr-FR" dirty="0"/>
              <a:t>: on ne peut déduire de nouvelles informations</a:t>
            </a:r>
          </a:p>
        </p:txBody>
      </p:sp>
    </p:spTree>
    <p:extLst>
      <p:ext uri="{BB962C8B-B14F-4D97-AF65-F5344CB8AC3E}">
        <p14:creationId xmlns:p14="http://schemas.microsoft.com/office/powerpoint/2010/main" val="546172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CA8EB6-18E7-1A62-2965-618ABE3BB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Anonymisation – </a:t>
            </a:r>
            <a:r>
              <a:rPr lang="fr-FR" dirty="0" err="1"/>
              <a:t>Knime</a:t>
            </a:r>
            <a:br>
              <a:rPr lang="fr-FR" dirty="0"/>
            </a:br>
            <a:r>
              <a:rPr lang="fr-FR" sz="2800" dirty="0"/>
              <a:t>1) Méthode « basique 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A09094-AE5B-0B24-2736-768E681AF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Suppression des données permettant d’identifier clairement l’individu (nom, prénom, identifiant…)</a:t>
            </a:r>
          </a:p>
          <a:p>
            <a:r>
              <a:rPr lang="fr-FR" dirty="0"/>
              <a:t>Répartition de la date de naissance en classes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03E86D-8177-0D26-8311-C00B807EE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81" t="28148" r="25986" b="50000"/>
          <a:stretch/>
        </p:blipFill>
        <p:spPr>
          <a:xfrm>
            <a:off x="2780146" y="3722255"/>
            <a:ext cx="52832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55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3677-72AD-BBFB-E9A0-80CEA3621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Anonymisation – </a:t>
            </a:r>
            <a:r>
              <a:rPr lang="fr-FR" dirty="0" err="1"/>
              <a:t>Knime</a:t>
            </a:r>
            <a:br>
              <a:rPr lang="fr-FR" dirty="0"/>
            </a:br>
            <a:r>
              <a:rPr lang="fr-FR" sz="2800" dirty="0"/>
              <a:t>2) Méthode « Redfield 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3634B8-2AD8-45F2-F581-7E69A11A5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Cryptage des données « string » sensibles</a:t>
            </a:r>
          </a:p>
          <a:p>
            <a:r>
              <a:rPr lang="fr-FR" dirty="0"/>
              <a:t>Répartition des données « </a:t>
            </a:r>
            <a:r>
              <a:rPr lang="fr-FR" dirty="0" err="1"/>
              <a:t>integer</a:t>
            </a:r>
            <a:r>
              <a:rPr lang="fr-FR" dirty="0"/>
              <a:t> » en classes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Fusion</a:t>
            </a:r>
          </a:p>
          <a:p>
            <a:r>
              <a:rPr lang="fr-FR" dirty="0"/>
              <a:t>Définition de la sécurité</a:t>
            </a:r>
          </a:p>
          <a:p>
            <a:pPr marL="0" indent="0">
              <a:buNone/>
            </a:pPr>
            <a:r>
              <a:rPr lang="fr-FR" dirty="0"/>
              <a:t>(identifiable, quasi-identifiable, sensible…)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9353F6-DE93-8CE1-523F-C7A5BC9C8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97" t="51179" r="21364" b="35622"/>
          <a:stretch/>
        </p:blipFill>
        <p:spPr>
          <a:xfrm>
            <a:off x="1103312" y="2903749"/>
            <a:ext cx="8639293" cy="124690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FCB5AFA-0A4C-0FEB-F372-04C448CAF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197" t="50000" r="24091" b="34007"/>
          <a:stretch/>
        </p:blipFill>
        <p:spPr>
          <a:xfrm>
            <a:off x="6493164" y="4529058"/>
            <a:ext cx="2050472" cy="134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00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3677-72AD-BBFB-E9A0-80CEA3621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Anonymisation – </a:t>
            </a:r>
            <a:r>
              <a:rPr lang="fr-FR" dirty="0" err="1"/>
              <a:t>Knime</a:t>
            </a:r>
            <a:br>
              <a:rPr lang="fr-FR" dirty="0"/>
            </a:br>
            <a:r>
              <a:rPr lang="fr-FR" sz="2800" dirty="0"/>
              <a:t>2) Méthode « Redfield » (suite)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3634B8-2AD8-45F2-F581-7E69A11A5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Concept de l’ « </a:t>
            </a:r>
            <a:r>
              <a:rPr lang="fr-FR" dirty="0" err="1"/>
              <a:t>anonymity</a:t>
            </a:r>
            <a:r>
              <a:rPr lang="fr-FR" dirty="0"/>
              <a:t> </a:t>
            </a:r>
            <a:r>
              <a:rPr lang="fr-FR" dirty="0" err="1"/>
              <a:t>assessment</a:t>
            </a:r>
            <a:r>
              <a:rPr lang="fr-FR" dirty="0"/>
              <a:t> »</a:t>
            </a:r>
          </a:p>
          <a:p>
            <a:r>
              <a:rPr lang="fr-FR" dirty="0"/>
              <a:t>Risques de quasi-identification et </a:t>
            </a:r>
            <a:r>
              <a:rPr lang="fr-FR" dirty="0" err="1"/>
              <a:t>ré-identification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2FA8CB3-1B97-1FA5-9ED4-E2665F6DB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73" t="40808" r="16515" b="44647"/>
          <a:stretch/>
        </p:blipFill>
        <p:spPr>
          <a:xfrm>
            <a:off x="7813964" y="2274590"/>
            <a:ext cx="1163781" cy="153278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7EE5739-AB0A-1130-4C98-4480DB0D8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83" t="14680" r="31438" b="62970"/>
          <a:stretch/>
        </p:blipFill>
        <p:spPr>
          <a:xfrm>
            <a:off x="1265381" y="4087090"/>
            <a:ext cx="9090596" cy="21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832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990</TotalTime>
  <Words>506</Words>
  <Application>Microsoft Office PowerPoint</Application>
  <PresentationFormat>Grand écran</PresentationFormat>
  <Paragraphs>76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3</vt:lpstr>
      <vt:lpstr>Ion</vt:lpstr>
      <vt:lpstr>Projet 7 :  Analysez des indicateurs de l'égalité femme-homme avec Knime</vt:lpstr>
      <vt:lpstr>Sommaire</vt:lpstr>
      <vt:lpstr>RGPD - Informations</vt:lpstr>
      <vt:lpstr>RGPD - Principes</vt:lpstr>
      <vt:lpstr>Intégration et fusion des données (KNIME)</vt:lpstr>
      <vt:lpstr>Anonymisation - concept</vt:lpstr>
      <vt:lpstr>Anonymisation – Knime 1) Méthode « basique »</vt:lpstr>
      <vt:lpstr>Anonymisation – Knime 2) Méthode « Redfield »</vt:lpstr>
      <vt:lpstr>Anonymisation – Knime 2) Méthode « Redfield » (suite)</vt:lpstr>
      <vt:lpstr>Anonymisation – Knime 2) Méthode « Redfield » (suite)</vt:lpstr>
      <vt:lpstr>Analyses des données H/F</vt:lpstr>
      <vt:lpstr>1er facteur analysable : l’embauche</vt:lpstr>
      <vt:lpstr>1er facteur analysable : l’embauche (suite)</vt:lpstr>
      <vt:lpstr>2ème facteur analysable : sécurité et santé au travail</vt:lpstr>
      <vt:lpstr>3ème facteur analysable : la rémunération effective</vt:lpstr>
      <vt:lpstr>4ème facteur analysable : l’évolution professionnelle</vt:lpstr>
      <vt:lpstr>4ème facteur analysable : l’évolution professionnelle (suite)</vt:lpstr>
      <vt:lpstr>5ème facteur analysable: gestion entre travail et vie privée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7 :  Analysez des indicateurs de l'égalité femme-homme avec Knime</dc:title>
  <dc:creator>robin talbot</dc:creator>
  <cp:lastModifiedBy>robin talbot</cp:lastModifiedBy>
  <cp:revision>26</cp:revision>
  <dcterms:created xsi:type="dcterms:W3CDTF">2023-05-30T10:42:37Z</dcterms:created>
  <dcterms:modified xsi:type="dcterms:W3CDTF">2023-06-19T08:09:55Z</dcterms:modified>
</cp:coreProperties>
</file>